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9" r:id="rId1"/>
  </p:sldMasterIdLst>
  <p:sldIdLst>
    <p:sldId id="256" r:id="rId2"/>
    <p:sldId id="257" r:id="rId3"/>
    <p:sldId id="264" r:id="rId4"/>
    <p:sldId id="267" r:id="rId5"/>
    <p:sldId id="268" r:id="rId6"/>
    <p:sldId id="269" r:id="rId7"/>
    <p:sldId id="270" r:id="rId8"/>
    <p:sldId id="265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99"/>
    <a:srgbClr val="7AA7AB"/>
    <a:srgbClr val="98C3C5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448B07-2C06-4CF2-8E91-F7385E71E2CB}" type="datetimeFigureOut">
              <a:rPr lang="en-US" smtClean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630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1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DD67DAC-232D-4042-B5C0-E64770A42A28}" type="datetimeFigureOut">
              <a:rPr lang="en-US" smtClean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75235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269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12/27/2019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617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/>
              <a:t>12/27/2019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0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12/27/2019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D8827A6-8947-4115-8D9E-E89B1EC0518D}" type="datetimeFigureOut">
              <a:rPr lang="en-US" smtClean="0"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84217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D460A6F-F31A-4CA3-B222-0B3C224FF998}" type="datetimeFigureOut">
              <a:rPr lang="en-US" smtClean="0"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5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643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25FE063-5A1B-4BB0-8F73-3087A1CDF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021" y="905441"/>
            <a:ext cx="10318418" cy="4394988"/>
          </a:xfrm>
        </p:spPr>
        <p:txBody>
          <a:bodyPr/>
          <a:lstStyle/>
          <a:p>
            <a:r>
              <a:rPr lang="zh-TW" altLang="en-US" sz="7200" b="1" dirty="0">
                <a:latin typeface="+mn-ea"/>
                <a:ea typeface="+mn-ea"/>
              </a:rPr>
              <a:t>延長</a:t>
            </a:r>
            <a:r>
              <a:rPr lang="en-US" altLang="zh-TW" sz="7200" b="1" dirty="0">
                <a:latin typeface="+mn-ea"/>
                <a:ea typeface="+mn-ea"/>
              </a:rPr>
              <a:t>2</a:t>
            </a:r>
            <a:r>
              <a:rPr lang="zh-TW" altLang="en-US" sz="7200" b="1" dirty="0">
                <a:latin typeface="+mn-ea"/>
                <a:ea typeface="+mn-ea"/>
              </a:rPr>
              <a:t>至未滿</a:t>
            </a:r>
            <a:r>
              <a:rPr lang="en-US" altLang="zh-TW" sz="7200" b="1" dirty="0">
                <a:latin typeface="+mn-ea"/>
                <a:ea typeface="+mn-ea"/>
              </a:rPr>
              <a:t>3</a:t>
            </a:r>
            <a:r>
              <a:rPr lang="zh-TW" altLang="en-US" sz="7200" b="1" dirty="0">
                <a:latin typeface="+mn-ea"/>
                <a:ea typeface="+mn-ea"/>
              </a:rPr>
              <a:t>歲幼兒托育補助懶人包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6F331EB3-FE8D-4077-A920-0CB5A05B3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9543" y="4249782"/>
            <a:ext cx="8045373" cy="742279"/>
          </a:xfrm>
        </p:spPr>
        <p:txBody>
          <a:bodyPr>
            <a:noAutofit/>
          </a:bodyPr>
          <a:lstStyle/>
          <a:p>
            <a:r>
              <a:rPr lang="en-US" altLang="zh-TW" sz="4800" dirty="0"/>
              <a:t>《</a:t>
            </a:r>
            <a:r>
              <a:rPr lang="zh-TW" altLang="en-US" sz="4800" dirty="0"/>
              <a:t>家長篇</a:t>
            </a:r>
            <a:r>
              <a:rPr lang="en-US" altLang="zh-TW" sz="4800" dirty="0"/>
              <a:t>》</a:t>
            </a:r>
            <a:endParaRPr lang="zh-TW" altLang="en-US" sz="4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B48A1B5-B639-4DD1-BC55-0CCA0C52A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9755" y="4060439"/>
            <a:ext cx="2175860" cy="217586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5725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F88BFA4-404A-4DCD-A648-AB5C9F24D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63926"/>
            <a:ext cx="10178322" cy="813369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什麼是托育補助？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9083717-0E38-4882-A667-84195E936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74752"/>
            <a:ext cx="969621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/>
              <a:t>家長將未滿</a:t>
            </a:r>
            <a:r>
              <a:rPr lang="en-US" altLang="zh-TW" sz="2400" b="1" dirty="0"/>
              <a:t>2</a:t>
            </a:r>
            <a:r>
              <a:rPr lang="zh-TW" altLang="en-US" sz="2400" b="1" dirty="0"/>
              <a:t>歲兒童</a:t>
            </a:r>
            <a:endParaRPr lang="en-US" altLang="zh-TW" sz="2400" b="1" dirty="0"/>
          </a:p>
          <a:p>
            <a:r>
              <a:rPr lang="zh-TW" altLang="en-US" sz="2400" b="1" dirty="0"/>
              <a:t>送托</a:t>
            </a:r>
            <a:r>
              <a:rPr lang="zh-TW" altLang="en-US" sz="2400" b="1" dirty="0">
                <a:solidFill>
                  <a:srgbClr val="FF0000"/>
                </a:solidFill>
              </a:rPr>
              <a:t>公共托育服務</a:t>
            </a:r>
            <a:r>
              <a:rPr lang="zh-TW" altLang="en-US" sz="2400" b="1" dirty="0"/>
              <a:t>，每月補助</a:t>
            </a:r>
            <a:r>
              <a:rPr lang="en-US" altLang="zh-TW" sz="2400" b="1" dirty="0">
                <a:solidFill>
                  <a:srgbClr val="FF0000"/>
                </a:solidFill>
              </a:rPr>
              <a:t>3,000</a:t>
            </a:r>
            <a:r>
              <a:rPr lang="zh-TW" altLang="en-US" sz="2400" b="1" dirty="0">
                <a:solidFill>
                  <a:srgbClr val="FF0000"/>
                </a:solidFill>
              </a:rPr>
              <a:t>元</a:t>
            </a:r>
            <a:r>
              <a:rPr lang="en-US" altLang="zh-TW" sz="2400" b="1" dirty="0">
                <a:solidFill>
                  <a:srgbClr val="FF0000"/>
                </a:solidFill>
              </a:rPr>
              <a:t>~7,000</a:t>
            </a:r>
            <a:r>
              <a:rPr lang="zh-TW" altLang="en-US" sz="2400" b="1" dirty="0">
                <a:solidFill>
                  <a:srgbClr val="FF0000"/>
                </a:solidFill>
              </a:rPr>
              <a:t>元</a:t>
            </a:r>
            <a:endParaRPr lang="en-US" altLang="zh-TW" sz="2400" b="1" dirty="0"/>
          </a:p>
          <a:p>
            <a:r>
              <a:rPr lang="zh-TW" altLang="en-US" sz="2400" b="1" dirty="0"/>
              <a:t>送托</a:t>
            </a:r>
            <a:r>
              <a:rPr lang="zh-TW" altLang="en-US" sz="2400" b="1" dirty="0">
                <a:solidFill>
                  <a:srgbClr val="FF0000"/>
                </a:solidFill>
              </a:rPr>
              <a:t>準公共托育服務</a:t>
            </a:r>
            <a:r>
              <a:rPr lang="zh-TW" altLang="en-US" sz="2400" b="1" dirty="0"/>
              <a:t>，每月補助</a:t>
            </a:r>
            <a:r>
              <a:rPr lang="en-US" altLang="zh-TW" sz="2400" b="1" dirty="0">
                <a:solidFill>
                  <a:srgbClr val="FF0000"/>
                </a:solidFill>
              </a:rPr>
              <a:t>6,000</a:t>
            </a:r>
            <a:r>
              <a:rPr lang="zh-TW" altLang="en-US" sz="2400" b="1" dirty="0">
                <a:solidFill>
                  <a:srgbClr val="FF0000"/>
                </a:solidFill>
              </a:rPr>
              <a:t>元</a:t>
            </a:r>
            <a:r>
              <a:rPr lang="en-US" altLang="zh-TW" sz="2400" b="1" dirty="0">
                <a:solidFill>
                  <a:srgbClr val="FF0000"/>
                </a:solidFill>
              </a:rPr>
              <a:t>~1</a:t>
            </a:r>
            <a:r>
              <a:rPr lang="zh-TW" altLang="en-US" sz="2400" b="1" dirty="0">
                <a:solidFill>
                  <a:srgbClr val="FF0000"/>
                </a:solidFill>
              </a:rPr>
              <a:t>萬元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</a:rPr>
              <a:t>第</a:t>
            </a:r>
            <a:r>
              <a:rPr lang="en-US" altLang="zh-TW" sz="2400" b="1" dirty="0">
                <a:latin typeface="微軟正黑體" panose="020B0604030504040204" pitchFamily="34" charset="-120"/>
              </a:rPr>
              <a:t>3</a:t>
            </a:r>
            <a:r>
              <a:rPr lang="zh-TW" altLang="en-US" sz="2400" b="1" dirty="0">
                <a:latin typeface="微軟正黑體" panose="020B0604030504040204" pitchFamily="34" charset="-120"/>
              </a:rPr>
              <a:t>名以上子女，每月加發</a:t>
            </a:r>
            <a:r>
              <a:rPr lang="en-US" altLang="zh-TW" sz="2400" b="1" dirty="0">
                <a:latin typeface="微軟正黑體" panose="020B0604030504040204" pitchFamily="34" charset="-120"/>
              </a:rPr>
              <a:t>1,000</a:t>
            </a:r>
            <a:r>
              <a:rPr lang="zh-TW" altLang="en-US" sz="2400" b="1" dirty="0">
                <a:latin typeface="微軟正黑體" panose="020B0604030504040204" pitchFamily="34" charset="-120"/>
              </a:rPr>
              <a:t>元</a:t>
            </a:r>
          </a:p>
          <a:p>
            <a:endParaRPr lang="en-US" altLang="zh-TW" sz="2400" b="1" dirty="0">
              <a:solidFill>
                <a:srgbClr val="FF0000"/>
              </a:solidFill>
            </a:endParaRPr>
          </a:p>
          <a:p>
            <a:endParaRPr lang="en-US" altLang="zh-TW" sz="2400" b="1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8EE05269-08D1-4AB8-993C-6DB6C6AF7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45267"/>
              </p:ext>
            </p:extLst>
          </p:nvPr>
        </p:nvGraphicFramePr>
        <p:xfrm>
          <a:off x="1336431" y="3499026"/>
          <a:ext cx="10159999" cy="1894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3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58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6643"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公辦民營托嬰中心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社區公共托育家園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準公共保母</a:t>
                      </a:r>
                      <a:endParaRPr lang="en-US" altLang="zh-TW" dirty="0"/>
                    </a:p>
                    <a:p>
                      <a:pPr algn="ctr"/>
                      <a:r>
                        <a:rPr lang="zh-TW" altLang="en-US" dirty="0"/>
                        <a:t>準公共托嬰中心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84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一般家庭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3,000</a:t>
                      </a:r>
                      <a:r>
                        <a:rPr lang="zh-TW" altLang="en-US" dirty="0"/>
                        <a:t>元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月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6,000</a:t>
                      </a:r>
                      <a:r>
                        <a:rPr lang="zh-TW" altLang="en-US" dirty="0"/>
                        <a:t>元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月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4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中低收入戶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5,000</a:t>
                      </a:r>
                      <a:r>
                        <a:rPr lang="zh-TW" altLang="en-US" dirty="0"/>
                        <a:t>元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月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8,000</a:t>
                      </a:r>
                      <a:r>
                        <a:rPr lang="zh-TW" altLang="en-US" dirty="0"/>
                        <a:t>元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月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6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低收入戶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7,000</a:t>
                      </a:r>
                      <a:r>
                        <a:rPr lang="zh-TW" altLang="en-US" dirty="0"/>
                        <a:t>元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月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10,000</a:t>
                      </a:r>
                      <a:r>
                        <a:rPr lang="zh-TW" altLang="en-US" dirty="0"/>
                        <a:t>元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月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66015311-21E2-4CF0-8BEA-08CEC4EF7432}"/>
              </a:ext>
            </a:extLst>
          </p:cNvPr>
          <p:cNvSpPr txBox="1"/>
          <p:nvPr/>
        </p:nvSpPr>
        <p:spPr>
          <a:xfrm>
            <a:off x="1336431" y="5704514"/>
            <a:ext cx="586132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本政策為衛福部</a:t>
            </a:r>
            <a:r>
              <a:rPr lang="en-US" altLang="zh-TW" dirty="0"/>
              <a:t>107</a:t>
            </a:r>
            <a:r>
              <a:rPr lang="zh-TW" altLang="en-US" dirty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月起推動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依家庭經濟條件補助</a:t>
            </a:r>
          </a:p>
        </p:txBody>
      </p:sp>
    </p:spTree>
    <p:extLst>
      <p:ext uri="{BB962C8B-B14F-4D97-AF65-F5344CB8AC3E}">
        <p14:creationId xmlns:p14="http://schemas.microsoft.com/office/powerpoint/2010/main" val="119057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F88BFA4-404A-4DCD-A648-AB5C9F24D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89" y="809908"/>
            <a:ext cx="10803302" cy="863601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延長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至未滿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歲幼兒托育補助何時開辦？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9083717-0E38-4882-A667-84195E936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571" y="1813163"/>
            <a:ext cx="10178322" cy="984746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自</a:t>
            </a:r>
            <a:r>
              <a:rPr lang="en-US" altLang="zh-TW" sz="2400" dirty="0">
                <a:solidFill>
                  <a:srgbClr val="FF0000"/>
                </a:solidFill>
              </a:rPr>
              <a:t>109</a:t>
            </a:r>
            <a:r>
              <a:rPr lang="zh-TW" altLang="en-US" sz="2400" dirty="0">
                <a:solidFill>
                  <a:srgbClr val="FF0000"/>
                </a:solidFill>
              </a:rPr>
              <a:t>年</a:t>
            </a:r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r>
              <a:rPr lang="zh-TW" altLang="en-US" sz="2400" dirty="0">
                <a:solidFill>
                  <a:srgbClr val="FF0000"/>
                </a:solidFill>
              </a:rPr>
              <a:t>月</a:t>
            </a:r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r>
              <a:rPr lang="zh-TW" altLang="en-US" sz="2400" dirty="0">
                <a:solidFill>
                  <a:srgbClr val="FF0000"/>
                </a:solidFill>
              </a:rPr>
              <a:t>日起</a:t>
            </a:r>
            <a:r>
              <a:rPr lang="zh-TW" altLang="en-US" sz="2400" dirty="0"/>
              <a:t>，滿</a:t>
            </a:r>
            <a:r>
              <a:rPr lang="en-US" altLang="zh-TW" sz="2400" dirty="0"/>
              <a:t>2</a:t>
            </a:r>
            <a:r>
              <a:rPr lang="zh-TW" altLang="en-US" sz="2400" dirty="0"/>
              <a:t>歲未滿</a:t>
            </a:r>
            <a:r>
              <a:rPr lang="en-US" altLang="zh-TW" sz="2400" dirty="0"/>
              <a:t>3</a:t>
            </a:r>
            <a:r>
              <a:rPr lang="zh-TW" altLang="en-US" sz="2400" dirty="0"/>
              <a:t>歲兒童續留公共托育、準公共保母或準公共托嬰中心，持續給予托育補助，以銜接幼兒園就學。</a:t>
            </a:r>
            <a:endParaRPr lang="en-US" altLang="zh-TW" sz="2400" dirty="0"/>
          </a:p>
          <a:p>
            <a:endParaRPr lang="en-US" altLang="zh-TW" sz="2400" dirty="0"/>
          </a:p>
        </p:txBody>
      </p:sp>
      <p:grpSp>
        <p:nvGrpSpPr>
          <p:cNvPr id="34" name="组合 15">
            <a:extLst>
              <a:ext uri="{FF2B5EF4-FFF2-40B4-BE49-F238E27FC236}">
                <a16:creationId xmlns:a16="http://schemas.microsoft.com/office/drawing/2014/main" xmlns="" id="{74D9E93F-F33E-4AB2-B828-8F614FE20FA0}"/>
              </a:ext>
            </a:extLst>
          </p:cNvPr>
          <p:cNvGrpSpPr/>
          <p:nvPr/>
        </p:nvGrpSpPr>
        <p:grpSpPr>
          <a:xfrm>
            <a:off x="1128041" y="3413120"/>
            <a:ext cx="10425596" cy="1756643"/>
            <a:chOff x="833006" y="4533756"/>
            <a:chExt cx="10425596" cy="1756643"/>
          </a:xfrm>
        </p:grpSpPr>
        <p:grpSp>
          <p:nvGrpSpPr>
            <p:cNvPr id="35" name="组合 8">
              <a:extLst>
                <a:ext uri="{FF2B5EF4-FFF2-40B4-BE49-F238E27FC236}">
                  <a16:creationId xmlns:a16="http://schemas.microsoft.com/office/drawing/2014/main" xmlns="" id="{423DAAB2-FDC4-4E4A-A754-9060E0BA6582}"/>
                </a:ext>
              </a:extLst>
            </p:cNvPr>
            <p:cNvGrpSpPr/>
            <p:nvPr/>
          </p:nvGrpSpPr>
          <p:grpSpPr>
            <a:xfrm>
              <a:off x="833006" y="4533756"/>
              <a:ext cx="10425596" cy="1045029"/>
              <a:chOff x="878112" y="4769756"/>
              <a:chExt cx="10425596" cy="1045029"/>
            </a:xfrm>
          </p:grpSpPr>
          <p:sp>
            <p:nvSpPr>
              <p:cNvPr id="37" name="圆角矩形 1">
                <a:extLst>
                  <a:ext uri="{FF2B5EF4-FFF2-40B4-BE49-F238E27FC236}">
                    <a16:creationId xmlns:a16="http://schemas.microsoft.com/office/drawing/2014/main" xmlns="" id="{7DA53CAF-2745-4B74-A500-95BC902BAE0D}"/>
                  </a:ext>
                </a:extLst>
              </p:cNvPr>
              <p:cNvSpPr/>
              <p:nvPr/>
            </p:nvSpPr>
            <p:spPr>
              <a:xfrm>
                <a:off x="878114" y="4769756"/>
                <a:ext cx="10425594" cy="1045029"/>
              </a:xfrm>
              <a:prstGeom prst="roundRect">
                <a:avLst>
                  <a:gd name="adj" fmla="val 50000"/>
                </a:avLst>
              </a:prstGeom>
              <a:solidFill>
                <a:srgbClr val="E74F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8" name="圆角矩形 5">
                <a:extLst>
                  <a:ext uri="{FF2B5EF4-FFF2-40B4-BE49-F238E27FC236}">
                    <a16:creationId xmlns:a16="http://schemas.microsoft.com/office/drawing/2014/main" xmlns="" id="{F19A7862-326E-40E3-9C22-339C0D41152C}"/>
                  </a:ext>
                </a:extLst>
              </p:cNvPr>
              <p:cNvSpPr/>
              <p:nvPr/>
            </p:nvSpPr>
            <p:spPr>
              <a:xfrm>
                <a:off x="3784083" y="4769756"/>
                <a:ext cx="4751720" cy="1045029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9" name="圆角矩形 4">
                <a:extLst>
                  <a:ext uri="{FF2B5EF4-FFF2-40B4-BE49-F238E27FC236}">
                    <a16:creationId xmlns:a16="http://schemas.microsoft.com/office/drawing/2014/main" xmlns="" id="{74B7D948-F3BF-46C4-9504-C79FDDB63E10}"/>
                  </a:ext>
                </a:extLst>
              </p:cNvPr>
              <p:cNvSpPr/>
              <p:nvPr/>
            </p:nvSpPr>
            <p:spPr>
              <a:xfrm>
                <a:off x="878112" y="4769756"/>
                <a:ext cx="4360698" cy="1045029"/>
              </a:xfrm>
              <a:prstGeom prst="roundRect">
                <a:avLst>
                  <a:gd name="adj" fmla="val 50000"/>
                </a:avLst>
              </a:prstGeom>
              <a:solidFill>
                <a:srgbClr val="00B3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36" name="文本框 9">
              <a:extLst>
                <a:ext uri="{FF2B5EF4-FFF2-40B4-BE49-F238E27FC236}">
                  <a16:creationId xmlns:a16="http://schemas.microsoft.com/office/drawing/2014/main" xmlns="" id="{9871B9A6-88AD-4739-9CB5-DF55F7988905}"/>
                </a:ext>
              </a:extLst>
            </p:cNvPr>
            <p:cNvSpPr txBox="1"/>
            <p:nvPr/>
          </p:nvSpPr>
          <p:spPr>
            <a:xfrm>
              <a:off x="1719924" y="5736401"/>
              <a:ext cx="236635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016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TW" altLang="en-US" sz="3000" b="1" dirty="0">
                  <a:solidFill>
                    <a:srgbClr val="016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歲</a:t>
              </a:r>
              <a:r>
                <a:rPr lang="en-US" altLang="zh-CN" sz="3000" b="1" dirty="0">
                  <a:solidFill>
                    <a:srgbClr val="016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TW" altLang="en-US" sz="3000" b="1" dirty="0">
                  <a:solidFill>
                    <a:srgbClr val="016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未滿</a:t>
              </a:r>
              <a:r>
                <a:rPr lang="en-US" altLang="zh-TW" sz="3000" b="1" dirty="0">
                  <a:solidFill>
                    <a:srgbClr val="016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TW" altLang="en-US" sz="3000" b="1" dirty="0">
                  <a:solidFill>
                    <a:srgbClr val="0165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歲</a:t>
              </a:r>
              <a:endParaRPr lang="zh-CN" altLang="en-US" sz="3000" b="1" dirty="0">
                <a:solidFill>
                  <a:srgbClr val="01656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9">
            <a:extLst>
              <a:ext uri="{FF2B5EF4-FFF2-40B4-BE49-F238E27FC236}">
                <a16:creationId xmlns:a16="http://schemas.microsoft.com/office/drawing/2014/main" xmlns="" id="{BD0E9D40-A4A6-481D-B394-68E263C9EDA4}"/>
              </a:ext>
            </a:extLst>
          </p:cNvPr>
          <p:cNvSpPr txBox="1"/>
          <p:nvPr/>
        </p:nvSpPr>
        <p:spPr>
          <a:xfrm>
            <a:off x="9353775" y="365979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幼兒園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9">
            <a:extLst>
              <a:ext uri="{FF2B5EF4-FFF2-40B4-BE49-F238E27FC236}">
                <a16:creationId xmlns:a16="http://schemas.microsoft.com/office/drawing/2014/main" xmlns="" id="{623886E6-C32A-4FA6-94EA-3A5DB2EC1B15}"/>
              </a:ext>
            </a:extLst>
          </p:cNvPr>
          <p:cNvSpPr txBox="1"/>
          <p:nvPr/>
        </p:nvSpPr>
        <p:spPr>
          <a:xfrm>
            <a:off x="1375771" y="3489358"/>
            <a:ext cx="3644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公共托育</a:t>
            </a:r>
            <a:endParaRPr lang="en-US" altLang="zh-TW" sz="2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準公共保母及托嬰中心</a:t>
            </a:r>
            <a:endParaRPr lang="zh-CN" altLang="en-US" sz="2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9">
            <a:extLst>
              <a:ext uri="{FF2B5EF4-FFF2-40B4-BE49-F238E27FC236}">
                <a16:creationId xmlns:a16="http://schemas.microsoft.com/office/drawing/2014/main" xmlns="" id="{FD2B01DE-6E7A-457A-A02F-AE7BF910F033}"/>
              </a:ext>
            </a:extLst>
          </p:cNvPr>
          <p:cNvSpPr txBox="1"/>
          <p:nvPr/>
        </p:nvSpPr>
        <p:spPr>
          <a:xfrm>
            <a:off x="8933897" y="4615765"/>
            <a:ext cx="2087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TW" altLang="en-US" sz="3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歲</a:t>
            </a:r>
            <a:r>
              <a:rPr lang="en-US" altLang="zh-TW" sz="3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-6</a:t>
            </a:r>
            <a:r>
              <a:rPr lang="zh-TW" altLang="en-US" sz="3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歲</a:t>
            </a:r>
            <a:endParaRPr lang="en-US" altLang="zh-TW" sz="3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TW" sz="3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3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入國小前</a:t>
            </a:r>
            <a:r>
              <a:rPr lang="en-US" altLang="zh-TW" sz="30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0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9">
            <a:extLst>
              <a:ext uri="{FF2B5EF4-FFF2-40B4-BE49-F238E27FC236}">
                <a16:creationId xmlns:a16="http://schemas.microsoft.com/office/drawing/2014/main" xmlns="" id="{DAD8A873-305D-42D6-A69D-3DC3501B7629}"/>
              </a:ext>
            </a:extLst>
          </p:cNvPr>
          <p:cNvSpPr txBox="1"/>
          <p:nvPr/>
        </p:nvSpPr>
        <p:spPr>
          <a:xfrm>
            <a:off x="5421920" y="4615765"/>
            <a:ext cx="2798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滿</a:t>
            </a:r>
            <a:r>
              <a:rPr lang="en-US" altLang="zh-TW" sz="3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TW" altLang="en-US" sz="3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歲</a:t>
            </a:r>
            <a:r>
              <a:rPr lang="en-US" altLang="zh-TW" sz="3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3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未滿</a:t>
            </a:r>
            <a:r>
              <a:rPr lang="en-US" altLang="zh-TW" sz="3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TW" altLang="en-US" sz="30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歲</a:t>
            </a:r>
            <a:endParaRPr lang="en-US" altLang="zh-TW" sz="3000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9">
            <a:extLst>
              <a:ext uri="{FF2B5EF4-FFF2-40B4-BE49-F238E27FC236}">
                <a16:creationId xmlns:a16="http://schemas.microsoft.com/office/drawing/2014/main" xmlns="" id="{A134AF75-AD37-4FF8-B1F1-194E757B5073}"/>
              </a:ext>
            </a:extLst>
          </p:cNvPr>
          <p:cNvSpPr txBox="1"/>
          <p:nvPr/>
        </p:nvSpPr>
        <p:spPr>
          <a:xfrm>
            <a:off x="5957650" y="3458580"/>
            <a:ext cx="1963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轉銜階段</a:t>
            </a:r>
            <a:endParaRPr lang="en-US" altLang="zh-TW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銜接幼兒園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66015311-21E2-4CF0-8BEA-08CEC4EF7432}"/>
              </a:ext>
            </a:extLst>
          </p:cNvPr>
          <p:cNvSpPr txBox="1"/>
          <p:nvPr/>
        </p:nvSpPr>
        <p:spPr>
          <a:xfrm>
            <a:off x="5421921" y="5169763"/>
            <a:ext cx="27983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109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日起托育補助延長發放</a:t>
            </a:r>
          </a:p>
        </p:txBody>
      </p:sp>
    </p:spTree>
    <p:extLst>
      <p:ext uri="{BB962C8B-B14F-4D97-AF65-F5344CB8AC3E}">
        <p14:creationId xmlns:p14="http://schemas.microsoft.com/office/powerpoint/2010/main" val="99854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xmlns="" id="{B4A2A3BB-29A3-4403-8B71-FD316B5D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669680"/>
            <a:ext cx="10178322" cy="849168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+mn-ea"/>
                <a:ea typeface="+mn-ea"/>
              </a:rPr>
              <a:t>延長</a:t>
            </a:r>
            <a:r>
              <a:rPr lang="en-US" altLang="zh-TW" b="1" dirty="0">
                <a:latin typeface="+mn-ea"/>
                <a:ea typeface="+mn-ea"/>
              </a:rPr>
              <a:t>2</a:t>
            </a:r>
            <a:r>
              <a:rPr lang="zh-TW" altLang="en-US" b="1" dirty="0">
                <a:latin typeface="+mn-ea"/>
                <a:ea typeface="+mn-ea"/>
              </a:rPr>
              <a:t>至未滿</a:t>
            </a:r>
            <a:r>
              <a:rPr lang="en-US" altLang="zh-TW" b="1" dirty="0">
                <a:latin typeface="+mn-ea"/>
                <a:ea typeface="+mn-ea"/>
              </a:rPr>
              <a:t>3</a:t>
            </a:r>
            <a:r>
              <a:rPr lang="zh-TW" altLang="en-US" b="1" dirty="0">
                <a:latin typeface="+mn-ea"/>
                <a:ea typeface="+mn-ea"/>
              </a:rPr>
              <a:t>歲幼兒托育補助怎麼發？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641717"/>
            <a:ext cx="101250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5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62" y="966787"/>
            <a:ext cx="98964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514" y="821521"/>
            <a:ext cx="9763125" cy="5372100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xmlns="" id="{ED166EB2-0D05-4A7B-8EAC-2607D992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40" y="500673"/>
            <a:ext cx="11197584" cy="752291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>
                <a:latin typeface="+mn-ea"/>
                <a:ea typeface="+mn-ea"/>
              </a:rPr>
              <a:t>延長</a:t>
            </a:r>
            <a:r>
              <a:rPr lang="en-US" altLang="zh-TW" sz="4400" b="1" dirty="0">
                <a:latin typeface="+mn-ea"/>
                <a:ea typeface="+mn-ea"/>
              </a:rPr>
              <a:t>2</a:t>
            </a:r>
            <a:r>
              <a:rPr lang="zh-TW" altLang="en-US" sz="4400" b="1" dirty="0">
                <a:latin typeface="+mn-ea"/>
                <a:ea typeface="+mn-ea"/>
              </a:rPr>
              <a:t>至未滿</a:t>
            </a:r>
            <a:r>
              <a:rPr lang="en-US" altLang="zh-TW" sz="4400" b="1" dirty="0">
                <a:latin typeface="+mn-ea"/>
                <a:ea typeface="+mn-ea"/>
              </a:rPr>
              <a:t>3</a:t>
            </a:r>
            <a:r>
              <a:rPr lang="zh-TW" altLang="en-US" sz="4400" b="1" dirty="0">
                <a:latin typeface="+mn-ea"/>
                <a:ea typeface="+mn-ea"/>
              </a:rPr>
              <a:t>歲幼兒托育補助需要另外申請嗎？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AD637BA7-095B-44D7-BF43-BBF8910385C1}"/>
              </a:ext>
            </a:extLst>
          </p:cNvPr>
          <p:cNvSpPr txBox="1"/>
          <p:nvPr/>
        </p:nvSpPr>
        <p:spPr>
          <a:xfrm>
            <a:off x="3946770" y="5969394"/>
            <a:ext cx="697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660066"/>
                </a:solidFill>
                <a:latin typeface="+mn-ea"/>
              </a:rPr>
              <a:t>注意：滿</a:t>
            </a:r>
            <a:r>
              <a:rPr lang="en-US" altLang="zh-TW" sz="1400" b="1" dirty="0">
                <a:solidFill>
                  <a:srgbClr val="660066"/>
                </a:solidFill>
                <a:latin typeface="+mn-ea"/>
              </a:rPr>
              <a:t>2</a:t>
            </a:r>
            <a:r>
              <a:rPr lang="zh-TW" altLang="en-US" sz="1400" b="1" dirty="0">
                <a:solidFill>
                  <a:srgbClr val="660066"/>
                </a:solidFill>
                <a:latin typeface="+mn-ea"/>
              </a:rPr>
              <a:t>歲幼兒不能再新送托托嬰中心，只能選擇新送托保母或幼兒園喔！</a:t>
            </a:r>
          </a:p>
        </p:txBody>
      </p:sp>
    </p:spTree>
    <p:extLst>
      <p:ext uri="{BB962C8B-B14F-4D97-AF65-F5344CB8AC3E}">
        <p14:creationId xmlns:p14="http://schemas.microsoft.com/office/powerpoint/2010/main" val="2614244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xmlns="" id="{ED166EB2-0D05-4A7B-8EAC-2607D992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38" y="485491"/>
            <a:ext cx="11239529" cy="827901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>
                <a:latin typeface="+mn-ea"/>
                <a:ea typeface="+mn-ea"/>
              </a:rPr>
              <a:t>延長</a:t>
            </a:r>
            <a:r>
              <a:rPr lang="en-US" altLang="zh-TW" sz="4400" b="1" dirty="0">
                <a:latin typeface="+mn-ea"/>
                <a:ea typeface="+mn-ea"/>
              </a:rPr>
              <a:t>2</a:t>
            </a:r>
            <a:r>
              <a:rPr lang="zh-TW" altLang="en-US" sz="4400" b="1" dirty="0">
                <a:latin typeface="+mn-ea"/>
                <a:ea typeface="+mn-ea"/>
              </a:rPr>
              <a:t>至未滿</a:t>
            </a:r>
            <a:r>
              <a:rPr lang="en-US" altLang="zh-TW" sz="4400" b="1" dirty="0">
                <a:latin typeface="+mn-ea"/>
                <a:ea typeface="+mn-ea"/>
              </a:rPr>
              <a:t>3</a:t>
            </a:r>
            <a:r>
              <a:rPr lang="zh-TW" altLang="en-US" sz="4400" b="1" dirty="0">
                <a:latin typeface="+mn-ea"/>
                <a:ea typeface="+mn-ea"/>
              </a:rPr>
              <a:t>歲幼兒托育補助需要另外申請嗎？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721" y="1060083"/>
            <a:ext cx="97726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18E0E9CC-0799-429F-AEAC-9E1FD4505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688" y="710627"/>
            <a:ext cx="10636517" cy="544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1659149"/>
      </p:ext>
    </p:extLst>
  </p:cSld>
  <p:clrMapOvr>
    <a:masterClrMapping/>
  </p:clrMapOvr>
</p:sld>
</file>

<file path=ppt/theme/theme1.xml><?xml version="1.0" encoding="utf-8"?>
<a:theme xmlns:a="http://schemas.openxmlformats.org/drawingml/2006/main" name="徽章">
  <a:themeElements>
    <a:clrScheme name="徽章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徽章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徽章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1243</TotalTime>
  <Words>320</Words>
  <Application>Microsoft Office PowerPoint</Application>
  <PresentationFormat>寬螢幕</PresentationFormat>
  <Paragraphs>38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Gill Sans MT</vt:lpstr>
      <vt:lpstr>微软雅黑</vt:lpstr>
      <vt:lpstr>华文中宋</vt:lpstr>
      <vt:lpstr>微軟正黑體</vt:lpstr>
      <vt:lpstr>新細明體</vt:lpstr>
      <vt:lpstr>Arial</vt:lpstr>
      <vt:lpstr>Impact</vt:lpstr>
      <vt:lpstr>徽章</vt:lpstr>
      <vt:lpstr>延長2至未滿3歲幼兒托育補助懶人包</vt:lpstr>
      <vt:lpstr>什麼是托育補助？</vt:lpstr>
      <vt:lpstr>延長2至未滿3歲幼兒托育補助何時開辦？</vt:lpstr>
      <vt:lpstr>延長2至未滿3歲幼兒托育補助怎麼發？</vt:lpstr>
      <vt:lpstr>PowerPoint 簡報</vt:lpstr>
      <vt:lpstr>延長2至未滿3歲幼兒托育補助需要另外申請嗎？</vt:lpstr>
      <vt:lpstr>延長2至未滿3歲幼兒托育補助需要另外申請嗎？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2至3歲托育補助延長 懶人包</dc:title>
  <dc:creator>洪偉倫</dc:creator>
  <cp:lastModifiedBy>珺珺如。Grace-Jilida SIA</cp:lastModifiedBy>
  <cp:revision>60</cp:revision>
  <cp:lastPrinted>2019-12-20T10:24:06Z</cp:lastPrinted>
  <dcterms:created xsi:type="dcterms:W3CDTF">2019-12-10T14:18:18Z</dcterms:created>
  <dcterms:modified xsi:type="dcterms:W3CDTF">2019-12-27T02:20:22Z</dcterms:modified>
</cp:coreProperties>
</file>